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72" r:id="rId9"/>
    <p:sldId id="265" r:id="rId10"/>
    <p:sldId id="262" r:id="rId11"/>
    <p:sldId id="263" r:id="rId12"/>
    <p:sldId id="264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5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04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40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3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7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4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1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7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PZcsQ5vlc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igan-history.org/greengold/GreenGoldFlash1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Growth of Michigan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1" dirty="0" smtClean="0"/>
              <a:t>I can analyze how Michigan’s location and natural resources influenced its economic development. 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33" y="309093"/>
            <a:ext cx="3641259" cy="3749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5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38" y="282137"/>
            <a:ext cx="8911687" cy="75888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Michigan Logging Wheels 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7" y="1213525"/>
            <a:ext cx="5840772" cy="3778250"/>
          </a:xfrm>
        </p:spPr>
      </p:pic>
      <p:sp>
        <p:nvSpPr>
          <p:cNvPr id="9" name="TextBox 8"/>
          <p:cNvSpPr txBox="1"/>
          <p:nvPr/>
        </p:nvSpPr>
        <p:spPr>
          <a:xfrm>
            <a:off x="7598535" y="1687132"/>
            <a:ext cx="41598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Known as “Big Wheels” these were used to carry logs to riverbanks and sawmills.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Companies could now log over all four seasons because big wheels could haul logs over land and ice covered roads.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www.youtube.com/watch?v=vuPZcsQ5vlc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Logging Railroad </a:t>
            </a:r>
            <a:endParaRPr lang="en-US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1651495"/>
            <a:ext cx="5781349" cy="4634113"/>
          </a:xfrm>
        </p:spPr>
      </p:pic>
      <p:sp>
        <p:nvSpPr>
          <p:cNvPr id="7" name="TextBox 6"/>
          <p:cNvSpPr txBox="1"/>
          <p:nvPr/>
        </p:nvSpPr>
        <p:spPr>
          <a:xfrm>
            <a:off x="7662930" y="2112136"/>
            <a:ext cx="38416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development of the </a:t>
            </a:r>
            <a:r>
              <a:rPr lang="en-US" sz="2800" b="1" i="1" dirty="0" smtClean="0"/>
              <a:t>logging railroad, </a:t>
            </a:r>
            <a:r>
              <a:rPr lang="en-US" sz="2400" dirty="0" smtClean="0"/>
              <a:t>which used small engines and portable track, also meant they could lumber year round.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98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064" y="2275608"/>
            <a:ext cx="343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Improvements in Logging Industry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dirty="0" smtClean="0"/>
              <a:t>With all of these improvements for the logging industry, what did that mean for the trees? 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Cutover lands </a:t>
            </a:r>
          </a:p>
          <a:p>
            <a:pPr marL="0" indent="0">
              <a:buNone/>
            </a:pPr>
            <a:r>
              <a:rPr lang="en-US" sz="3200" i="1" dirty="0" smtClean="0"/>
              <a:t>Stumps and brush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135" y="3309275"/>
            <a:ext cx="4552571" cy="317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Where is the Green Gold?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hlinkClick r:id="rId2"/>
              </a:rPr>
              <a:t>http://</a:t>
            </a:r>
            <a:r>
              <a:rPr lang="en-US" sz="6000" b="1" i="1" dirty="0" smtClean="0">
                <a:hlinkClick r:id="rId2"/>
              </a:rPr>
              <a:t>www.michigan-history.org/greengold/GreenGoldFlash1.html</a:t>
            </a:r>
            <a:endParaRPr lang="en-US" sz="6000" b="1" i="1" dirty="0" smtClean="0"/>
          </a:p>
          <a:p>
            <a:pPr marL="0" indent="0">
              <a:buNone/>
            </a:pP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9716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Green Gold Discussion Questions	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was green gold? </a:t>
            </a:r>
          </a:p>
          <a:p>
            <a:r>
              <a:rPr lang="en-US" sz="3200" dirty="0" smtClean="0"/>
              <a:t>Why did the family want to go to the logging camp? </a:t>
            </a:r>
          </a:p>
          <a:p>
            <a:r>
              <a:rPr lang="en-US" sz="3200" dirty="0" smtClean="0"/>
              <a:t>Why didn’t they want Tom to go? </a:t>
            </a:r>
          </a:p>
          <a:p>
            <a:r>
              <a:rPr lang="en-US" sz="3200" dirty="0" smtClean="0"/>
              <a:t>What did the family do at the logging camp?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2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i="1" dirty="0" smtClean="0"/>
              <a:t>How has Michigan changed over time? 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Recap: </a:t>
            </a:r>
          </a:p>
          <a:p>
            <a:pPr lvl="1"/>
            <a:r>
              <a:rPr lang="en-US" sz="2400" dirty="0" smtClean="0"/>
              <a:t>Once Michigan became a state, the fur trade ended. </a:t>
            </a:r>
          </a:p>
          <a:p>
            <a:pPr lvl="1"/>
            <a:r>
              <a:rPr lang="en-US" sz="2400" dirty="0" smtClean="0"/>
              <a:t>Michigan became a popular place for farming because of its wealth of cheap land. </a:t>
            </a:r>
          </a:p>
          <a:p>
            <a:pPr lvl="1"/>
            <a:r>
              <a:rPr lang="en-US" sz="2400" dirty="0" smtClean="0"/>
              <a:t>People began moving to Michigan to farm things like wheat, corn, and oats. </a:t>
            </a:r>
          </a:p>
          <a:p>
            <a:pPr lvl="1"/>
            <a:r>
              <a:rPr lang="en-US" sz="2400" dirty="0" smtClean="0"/>
              <a:t>People also began building towns near farms to supply tools and needs.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What About Trees? 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The early settlers felt mixed about trees – they were a valuable resource but also a problem. </a:t>
            </a:r>
          </a:p>
          <a:p>
            <a:pPr lvl="1"/>
            <a:r>
              <a:rPr lang="en-US" sz="2800" i="1" dirty="0" smtClean="0"/>
              <a:t>What problems would trees cause for farming? </a:t>
            </a:r>
          </a:p>
          <a:p>
            <a:pPr lvl="1"/>
            <a:r>
              <a:rPr lang="en-US" sz="3200" dirty="0" smtClean="0"/>
              <a:t>In 1830’s, this began to change. People began to see them as a valuable resource and an important economic activity. </a:t>
            </a:r>
            <a:endParaRPr lang="en-US" sz="3200" dirty="0" smtClean="0"/>
          </a:p>
          <a:p>
            <a:pPr lvl="1"/>
            <a:endParaRPr lang="en-US" sz="2800" i="1" dirty="0"/>
          </a:p>
          <a:p>
            <a:pPr marL="457200" lvl="1" indent="0">
              <a:buNone/>
            </a:pPr>
            <a:endParaRPr lang="en-US" sz="2800" i="1" dirty="0" smtClean="0"/>
          </a:p>
          <a:p>
            <a:pPr marL="457200" lvl="1" indent="0">
              <a:buNone/>
            </a:pPr>
            <a:endParaRPr lang="en-US" sz="2800" i="1" dirty="0" smtClean="0"/>
          </a:p>
          <a:p>
            <a:pPr lvl="1"/>
            <a:endParaRPr lang="en-US" sz="3400" dirty="0" smtClean="0"/>
          </a:p>
          <a:p>
            <a:endParaRPr lang="en-US" sz="2800" i="1" dirty="0" smtClean="0"/>
          </a:p>
          <a:p>
            <a:pPr lvl="1"/>
            <a:endParaRPr lang="en-US" sz="1400" i="1" dirty="0"/>
          </a:p>
          <a:p>
            <a:pPr marL="457200" lvl="1" indent="0">
              <a:buNone/>
            </a:pP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10446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Another Important Economic Activity for Michigan</a:t>
            </a:r>
            <a:endParaRPr lang="en-US" sz="4400" b="1" dirty="0"/>
          </a:p>
        </p:txBody>
      </p:sp>
      <p:pic>
        <p:nvPicPr>
          <p:cNvPr id="3074" name="Picture 2" descr="CampTaquanamon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1" y="2299281"/>
            <a:ext cx="5881821" cy="392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ampWomenAnd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/>
          <a:stretch>
            <a:fillRect/>
          </a:stretch>
        </p:blipFill>
        <p:spPr bwMode="auto">
          <a:xfrm>
            <a:off x="6546245" y="2299281"/>
            <a:ext cx="5301923" cy="392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1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Growth of the Lumber Industry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Michigan had many white pine trees in the northern forests. </a:t>
            </a:r>
            <a:endParaRPr lang="en-US" sz="2800" dirty="0" smtClean="0"/>
          </a:p>
          <a:p>
            <a:endParaRPr lang="en-US" sz="2400" dirty="0" smtClean="0"/>
          </a:p>
          <a:p>
            <a:r>
              <a:rPr lang="en-US" sz="2800" dirty="0" smtClean="0"/>
              <a:t>White pine was the most popular wood used for building in the 1800s. People began looking for places where they could find it and Michigan was just the place! 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8" y="1700011"/>
            <a:ext cx="2374014" cy="356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23" y="4997570"/>
            <a:ext cx="2871989" cy="182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06" y="392804"/>
            <a:ext cx="9522875" cy="6348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Why Michigan?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181" y="1631323"/>
            <a:ext cx="8915400" cy="42543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i="1" dirty="0" smtClean="0">
                <a:solidFill>
                  <a:schemeClr val="tx1"/>
                </a:solidFill>
              </a:rPr>
              <a:t>Think about Michigan’s natural characteristics. Why would Michigan be the ideal place for the lumber industry? </a:t>
            </a:r>
          </a:p>
          <a:p>
            <a:pPr marL="0" indent="0">
              <a:buNone/>
            </a:pPr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Michigan had a network of rivers that could be used to float the pines to sawmills located at ports on the Great Lakes. 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When the fur trade ended and beavers were scarce, people in MI needed a new economic activity to take its place.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9244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New Jobs in Michigan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88" y="4371050"/>
            <a:ext cx="2596101" cy="20687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933" y="1627812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The lumber industry created many jobs in Michigan.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See if you can identify </a:t>
            </a:r>
            <a:r>
              <a:rPr lang="en-US" sz="3600" b="1" dirty="0" smtClean="0"/>
              <a:t>different jobs </a:t>
            </a:r>
            <a:r>
              <a:rPr lang="en-US" sz="3600" dirty="0" smtClean="0"/>
              <a:t>that people had in the </a:t>
            </a:r>
            <a:r>
              <a:rPr lang="en-US" sz="3600" smtClean="0"/>
              <a:t>lumber industry.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8829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66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The Logging Process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9555"/>
            <a:ext cx="8915400" cy="4945487"/>
          </a:xfrm>
        </p:spPr>
        <p:txBody>
          <a:bodyPr>
            <a:normAutofit fontScale="92500" lnSpcReduction="10000"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A site was chosen for logging.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A logging camp was built on the site with a bunkhouse, stable, blacksmith shop, and cookhouse.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Workers moved into the camp.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700" b="1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Lumberjacks </a:t>
            </a: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began to cut trees in winter.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Branches were taken off the trees and then the trees were cut into shorter logs about 15 feet long.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Sleighs were used to move the logs to the banks of a river.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700" b="1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Stampers</a:t>
            </a: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 put a log mark on the end of each log. This mark showed which company owned the log.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In spring the logs were pushed into the melting river.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Men called </a:t>
            </a:r>
            <a:r>
              <a:rPr lang="en-US" sz="1700" b="1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“</a:t>
            </a:r>
            <a:r>
              <a:rPr lang="en-US" sz="1700" b="1" dirty="0" err="1">
                <a:solidFill>
                  <a:srgbClr val="000000"/>
                </a:solidFill>
                <a:latin typeface="Georgia"/>
                <a:ea typeface="Times New Roman" pitchFamily="18" charset="0"/>
              </a:rPr>
              <a:t>riverhogs</a:t>
            </a: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” rode the logs to the mouth of the river.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At the mouth of the river, “</a:t>
            </a:r>
            <a:r>
              <a:rPr lang="en-US" sz="1700" b="1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boomers</a:t>
            </a: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” sorted the logs out by company.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The logs were floated to a sawmill where they are cut into boards.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The boards were stacked and dried.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42900" algn="l"/>
                <a:tab pos="3810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Georgia"/>
                <a:ea typeface="Times New Roman" pitchFamily="18" charset="0"/>
              </a:rPr>
              <a:t>Ships took the boards to cities like Chicago and Detroit.</a:t>
            </a:r>
            <a:endParaRPr lang="en-US" sz="1600" dirty="0">
              <a:solidFill>
                <a:prstClr val="black"/>
              </a:solidFill>
              <a:latin typeface="Georgia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91" y="4159876"/>
            <a:ext cx="2644461" cy="1983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6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11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Log Marks </a:t>
            </a:r>
            <a:endParaRPr lang="en-US" sz="4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25793" y="1564003"/>
            <a:ext cx="4232585" cy="4830358"/>
          </a:xfrm>
        </p:spPr>
        <p:txBody>
          <a:bodyPr/>
          <a:lstStyle/>
          <a:p>
            <a:r>
              <a:rPr lang="en-US" sz="2800" dirty="0" smtClean="0"/>
              <a:t>Lumbering companies used log marks to show which logs they owned since companies often used the same rivers to float their logs.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92" y="283113"/>
            <a:ext cx="5273497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366</TotalTime>
  <Words>628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Georgia</vt:lpstr>
      <vt:lpstr>Times New Roman</vt:lpstr>
      <vt:lpstr>Wingdings 3</vt:lpstr>
      <vt:lpstr>Wisp</vt:lpstr>
      <vt:lpstr>The Growth of Michigan </vt:lpstr>
      <vt:lpstr>How has Michigan changed over time? </vt:lpstr>
      <vt:lpstr>What About Trees? </vt:lpstr>
      <vt:lpstr>Another Important Economic Activity for Michigan</vt:lpstr>
      <vt:lpstr>Growth of the Lumber Industry</vt:lpstr>
      <vt:lpstr>Why Michigan? </vt:lpstr>
      <vt:lpstr>New Jobs in Michigan </vt:lpstr>
      <vt:lpstr>The Logging Process </vt:lpstr>
      <vt:lpstr>Log Marks </vt:lpstr>
      <vt:lpstr>Michigan Logging Wheels </vt:lpstr>
      <vt:lpstr>Logging Railroad </vt:lpstr>
      <vt:lpstr>Improvements in Logging Industry </vt:lpstr>
      <vt:lpstr>Where is the Green Gold? </vt:lpstr>
      <vt:lpstr>Green Gold Discussion Questions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Michigan</dc:title>
  <dc:creator>Emily Georgoff</dc:creator>
  <cp:lastModifiedBy>Emily Georgoff</cp:lastModifiedBy>
  <cp:revision>18</cp:revision>
  <dcterms:created xsi:type="dcterms:W3CDTF">2015-03-05T15:26:33Z</dcterms:created>
  <dcterms:modified xsi:type="dcterms:W3CDTF">2015-03-08T21:24:26Z</dcterms:modified>
</cp:coreProperties>
</file>